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299" r:id="rId5"/>
    <p:sldId id="300" r:id="rId6"/>
    <p:sldId id="301" r:id="rId7"/>
    <p:sldId id="30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C25E97-1ED1-42F9-80D1-7E7409FF27BC}"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25E97-1ED1-42F9-80D1-7E7409FF27BC}"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25E97-1ED1-42F9-80D1-7E7409FF27BC}"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25E97-1ED1-42F9-80D1-7E7409FF27BC}"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25E97-1ED1-42F9-80D1-7E7409FF27BC}"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C25E97-1ED1-42F9-80D1-7E7409FF27BC}"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C25E97-1ED1-42F9-80D1-7E7409FF27BC}" type="datetimeFigureOut">
              <a:rPr lang="en-US" smtClean="0"/>
              <a:pPr/>
              <a:t>9/16/2012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25E97-1ED1-42F9-80D1-7E7409FF27BC}" type="datetimeFigureOut">
              <a:rPr lang="en-US" smtClean="0"/>
              <a:pPr/>
              <a:t>9/16/2012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25E97-1ED1-42F9-80D1-7E7409FF27BC}" type="datetimeFigureOut">
              <a:rPr lang="en-US" smtClean="0"/>
              <a:pPr/>
              <a:t>9/16/2012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25E97-1ED1-42F9-80D1-7E7409FF27BC}"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25E97-1ED1-42F9-80D1-7E7409FF27BC}"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0450C-92BD-4438-9D0D-1ACD3417F7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25E97-1ED1-42F9-80D1-7E7409FF27BC}" type="datetimeFigureOut">
              <a:rPr lang="en-US" smtClean="0"/>
              <a:pPr/>
              <a:t>9/16/2012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0450C-92BD-4438-9D0D-1ACD3417F7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30425"/>
            <a:ext cx="8743984" cy="1470025"/>
          </a:xfrm>
        </p:spPr>
        <p:txBody>
          <a:bodyPr>
            <a:normAutofit/>
          </a:bodyPr>
          <a:lstStyle/>
          <a:p>
            <a:r>
              <a:rPr lang="en-US" dirty="0" smtClean="0"/>
              <a:t>Plants used as food </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P</a:t>
            </a:r>
            <a:r>
              <a:rPr lang="gu-IN" dirty="0" smtClean="0">
                <a:solidFill>
                  <a:srgbClr val="FF0000"/>
                </a:solidFill>
              </a:rPr>
              <a:t>apre -2  unit-</a:t>
            </a:r>
            <a:r>
              <a:rPr lang="en-US" dirty="0" smtClean="0">
                <a:solidFill>
                  <a:srgbClr val="FF0000"/>
                </a:solidFill>
              </a:rPr>
              <a:t>1</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pPr algn="just">
              <a:buNone/>
            </a:pPr>
            <a:r>
              <a:rPr lang="en-US" dirty="0" smtClean="0"/>
              <a:t>All the plants produce food by the process of photosynthesis, at first it is in form of carbohydrate but as per its requirement, the food is converted in form of protein, lipid, starch etc. and it is stored in the different parts of plants i.e. stem, leaves, root, fruit and seed.</a:t>
            </a:r>
          </a:p>
          <a:p>
            <a:pPr algn="just">
              <a:buNone/>
            </a:pPr>
            <a:endParaRPr lang="en-US" dirty="0" smtClean="0"/>
          </a:p>
          <a:p>
            <a:pPr algn="just">
              <a:buNone/>
            </a:pPr>
            <a:r>
              <a:rPr lang="en-US" dirty="0" smtClean="0"/>
              <a:t>All the animal uses the different parts of plant as a source of food. Majority of angiosperm plants are used as a food. The food plants are classified in four group.  </a:t>
            </a:r>
          </a:p>
          <a:p>
            <a:pPr algn="just"/>
            <a:endParaRPr lang="en-US" dirty="0" smtClean="0"/>
          </a:p>
          <a:p>
            <a:pPr marL="514350" indent="-514350" algn="just">
              <a:buFont typeface="+mj-lt"/>
              <a:buAutoNum type="arabicPeriod"/>
            </a:pPr>
            <a:r>
              <a:rPr lang="en-US" dirty="0" smtClean="0">
                <a:solidFill>
                  <a:srgbClr val="FF0000"/>
                </a:solidFill>
              </a:rPr>
              <a:t>Cereal,</a:t>
            </a:r>
          </a:p>
          <a:p>
            <a:pPr marL="514350" indent="-514350" algn="just">
              <a:buFont typeface="+mj-lt"/>
              <a:buAutoNum type="arabicPeriod"/>
            </a:pPr>
            <a:r>
              <a:rPr lang="en-US" dirty="0" smtClean="0">
                <a:solidFill>
                  <a:srgbClr val="FF0000"/>
                </a:solidFill>
              </a:rPr>
              <a:t>Pulses,</a:t>
            </a:r>
          </a:p>
          <a:p>
            <a:pPr marL="514350" indent="-514350" algn="just">
              <a:buFont typeface="+mj-lt"/>
              <a:buAutoNum type="arabicPeriod"/>
            </a:pPr>
            <a:r>
              <a:rPr lang="en-US" dirty="0" smtClean="0">
                <a:solidFill>
                  <a:srgbClr val="FF0000"/>
                </a:solidFill>
              </a:rPr>
              <a:t>Dry fruits,</a:t>
            </a:r>
          </a:p>
          <a:p>
            <a:pPr marL="514350" indent="-514350" algn="just">
              <a:buFont typeface="+mj-lt"/>
              <a:buAutoNum type="arabicPeriod"/>
            </a:pPr>
            <a:r>
              <a:rPr lang="en-US" dirty="0" smtClean="0">
                <a:solidFill>
                  <a:srgbClr val="FF0000"/>
                </a:solidFill>
              </a:rPr>
              <a:t>Fruits and vegetables.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a:t>
            </a:r>
            <a:r>
              <a:rPr lang="en-US" dirty="0" smtClean="0">
                <a:solidFill>
                  <a:srgbClr val="FF0000"/>
                </a:solidFill>
              </a:rPr>
              <a:t>. </a:t>
            </a:r>
            <a:r>
              <a:rPr lang="en-US" dirty="0" smtClean="0">
                <a:solidFill>
                  <a:srgbClr val="FF0000"/>
                </a:solidFill>
              </a:rPr>
              <a:t>Cereal</a:t>
            </a:r>
            <a:endParaRPr lang="en-US" dirty="0"/>
          </a:p>
        </p:txBody>
      </p:sp>
      <p:sp>
        <p:nvSpPr>
          <p:cNvPr id="3" name="Content Placeholder 2"/>
          <p:cNvSpPr>
            <a:spLocks noGrp="1"/>
          </p:cNvSpPr>
          <p:nvPr>
            <p:ph idx="1"/>
          </p:nvPr>
        </p:nvSpPr>
        <p:spPr>
          <a:xfrm>
            <a:off x="457200" y="1285860"/>
            <a:ext cx="8229600" cy="4840303"/>
          </a:xfrm>
        </p:spPr>
        <p:txBody>
          <a:bodyPr>
            <a:normAutofit fontScale="85000" lnSpcReduction="20000"/>
          </a:bodyPr>
          <a:lstStyle/>
          <a:p>
            <a:pPr algn="just"/>
            <a:r>
              <a:rPr lang="en-US" dirty="0" smtClean="0"/>
              <a:t>Majority seeds of Gramineae or </a:t>
            </a:r>
            <a:r>
              <a:rPr lang="en-US" dirty="0" err="1" smtClean="0"/>
              <a:t>Poaceae</a:t>
            </a:r>
            <a:r>
              <a:rPr lang="en-US" dirty="0" smtClean="0"/>
              <a:t> family plants are call as cereals. The word Cereal come from the Greek Goddess  ‘Annapurna’.</a:t>
            </a:r>
          </a:p>
          <a:p>
            <a:pPr algn="just"/>
            <a:endParaRPr lang="en-US" dirty="0" smtClean="0"/>
          </a:p>
          <a:p>
            <a:pPr algn="just"/>
            <a:r>
              <a:rPr lang="en-US" dirty="0" smtClean="0"/>
              <a:t>The </a:t>
            </a:r>
            <a:r>
              <a:rPr lang="en-US" dirty="0" smtClean="0">
                <a:solidFill>
                  <a:srgbClr val="00B050"/>
                </a:solidFill>
              </a:rPr>
              <a:t>wheat, rice, maize, </a:t>
            </a:r>
            <a:r>
              <a:rPr lang="en-US" dirty="0" err="1" smtClean="0">
                <a:solidFill>
                  <a:srgbClr val="00B050"/>
                </a:solidFill>
              </a:rPr>
              <a:t>jowar</a:t>
            </a:r>
            <a:r>
              <a:rPr lang="en-US" dirty="0" smtClean="0">
                <a:solidFill>
                  <a:srgbClr val="00B050"/>
                </a:solidFill>
              </a:rPr>
              <a:t>, </a:t>
            </a:r>
            <a:r>
              <a:rPr lang="en-US" dirty="0" err="1" smtClean="0">
                <a:solidFill>
                  <a:srgbClr val="00B050"/>
                </a:solidFill>
              </a:rPr>
              <a:t>bajara</a:t>
            </a:r>
            <a:r>
              <a:rPr lang="en-US" dirty="0" smtClean="0">
                <a:solidFill>
                  <a:srgbClr val="00B050"/>
                </a:solidFill>
              </a:rPr>
              <a:t>,</a:t>
            </a:r>
            <a:r>
              <a:rPr lang="en-US" dirty="0" smtClean="0"/>
              <a:t> etc are widely used cereals, some of the cereals like </a:t>
            </a:r>
            <a:r>
              <a:rPr lang="en-US" dirty="0" smtClean="0">
                <a:solidFill>
                  <a:srgbClr val="00B050"/>
                </a:solidFill>
              </a:rPr>
              <a:t>rye, </a:t>
            </a:r>
            <a:r>
              <a:rPr lang="en-US" dirty="0" err="1" smtClean="0">
                <a:solidFill>
                  <a:srgbClr val="00B050"/>
                </a:solidFill>
              </a:rPr>
              <a:t>banti</a:t>
            </a:r>
            <a:r>
              <a:rPr lang="en-US" dirty="0" smtClean="0">
                <a:solidFill>
                  <a:srgbClr val="00B050"/>
                </a:solidFill>
              </a:rPr>
              <a:t>, </a:t>
            </a:r>
            <a:r>
              <a:rPr lang="en-US" dirty="0" err="1" smtClean="0">
                <a:solidFill>
                  <a:srgbClr val="00B050"/>
                </a:solidFill>
              </a:rPr>
              <a:t>samo</a:t>
            </a:r>
            <a:r>
              <a:rPr lang="en-US" dirty="0" smtClean="0">
                <a:solidFill>
                  <a:srgbClr val="00B050"/>
                </a:solidFill>
              </a:rPr>
              <a:t>, </a:t>
            </a:r>
            <a:r>
              <a:rPr lang="en-US" dirty="0" err="1" smtClean="0">
                <a:solidFill>
                  <a:srgbClr val="00B050"/>
                </a:solidFill>
              </a:rPr>
              <a:t>barle</a:t>
            </a:r>
            <a:r>
              <a:rPr lang="en-US" dirty="0" smtClean="0">
                <a:solidFill>
                  <a:srgbClr val="00B050"/>
                </a:solidFill>
              </a:rPr>
              <a:t>,</a:t>
            </a:r>
            <a:r>
              <a:rPr lang="en-US" dirty="0" smtClean="0"/>
              <a:t> etc are not widely used so they are call as small grain or millets.</a:t>
            </a:r>
          </a:p>
          <a:p>
            <a:pPr algn="just"/>
            <a:endParaRPr lang="en-US" dirty="0" smtClean="0"/>
          </a:p>
          <a:p>
            <a:pPr algn="just"/>
            <a:r>
              <a:rPr lang="en-US" dirty="0" smtClean="0"/>
              <a:t>All the grain shows the high value of carbohydrate, and followed by protein, fat, vitamins.</a:t>
            </a:r>
          </a:p>
          <a:p>
            <a:pPr algn="just">
              <a:buNone/>
            </a:pP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15106"/>
          </a:xfrm>
        </p:spPr>
        <p:txBody>
          <a:bodyPr numCol="2">
            <a:normAutofit/>
          </a:bodyPr>
          <a:lstStyle/>
          <a:p>
            <a:pPr>
              <a:buNone/>
            </a:pPr>
            <a:r>
              <a:rPr lang="en-US" sz="2400" dirty="0" smtClean="0">
                <a:solidFill>
                  <a:srgbClr val="00B050"/>
                </a:solidFill>
              </a:rPr>
              <a:t>The list of the plants used as cereals is as follow..</a:t>
            </a:r>
          </a:p>
          <a:p>
            <a:pPr>
              <a:buNone/>
            </a:pPr>
            <a:endParaRPr lang="en-US" sz="2400" dirty="0" smtClean="0"/>
          </a:p>
          <a:p>
            <a:pPr>
              <a:buNone/>
            </a:pPr>
            <a:r>
              <a:rPr lang="en-US" sz="2400" b="1" dirty="0" smtClean="0">
                <a:solidFill>
                  <a:srgbClr val="FF0000"/>
                </a:solidFill>
              </a:rPr>
              <a:t>Rice</a:t>
            </a:r>
            <a:r>
              <a:rPr lang="en-US" sz="2400" dirty="0" smtClean="0"/>
              <a:t>: </a:t>
            </a:r>
            <a:r>
              <a:rPr lang="en-US" sz="2400" i="1" dirty="0" err="1" smtClean="0"/>
              <a:t>Oryza</a:t>
            </a:r>
            <a:r>
              <a:rPr lang="en-US" sz="2400" i="1" dirty="0" smtClean="0"/>
              <a:t> sativa </a:t>
            </a:r>
            <a:r>
              <a:rPr lang="en-US" sz="1600" dirty="0" smtClean="0"/>
              <a:t>Linn. </a:t>
            </a:r>
          </a:p>
          <a:p>
            <a:pPr>
              <a:buNone/>
            </a:pPr>
            <a:endParaRPr lang="en-US" sz="2400" dirty="0" smtClean="0"/>
          </a:p>
          <a:p>
            <a:pPr>
              <a:buNone/>
            </a:pPr>
            <a:r>
              <a:rPr lang="en-US" sz="2400" b="1" dirty="0" smtClean="0">
                <a:solidFill>
                  <a:srgbClr val="FF0000"/>
                </a:solidFill>
              </a:rPr>
              <a:t>Wheat</a:t>
            </a:r>
            <a:r>
              <a:rPr lang="en-US" sz="2400" dirty="0" smtClean="0"/>
              <a:t>: </a:t>
            </a:r>
            <a:r>
              <a:rPr lang="en-US" sz="2400" i="1" dirty="0" err="1" smtClean="0"/>
              <a:t>Triticum</a:t>
            </a:r>
            <a:r>
              <a:rPr lang="en-US" sz="2400" dirty="0" smtClean="0"/>
              <a:t> </a:t>
            </a:r>
            <a:r>
              <a:rPr lang="en-US" sz="2400" i="1" dirty="0" err="1" smtClean="0"/>
              <a:t>aestivum</a:t>
            </a:r>
            <a:r>
              <a:rPr lang="en-US" sz="2400" dirty="0" smtClean="0"/>
              <a:t> </a:t>
            </a:r>
            <a:r>
              <a:rPr lang="en-US" sz="1800" dirty="0" smtClean="0"/>
              <a:t>Linn</a:t>
            </a:r>
            <a:r>
              <a:rPr lang="en-US" sz="2400" dirty="0" smtClean="0"/>
              <a:t>.</a:t>
            </a:r>
          </a:p>
          <a:p>
            <a:pPr>
              <a:buNone/>
            </a:pPr>
            <a:endParaRPr lang="en-US" sz="2400" dirty="0" smtClean="0"/>
          </a:p>
          <a:p>
            <a:pPr>
              <a:buNone/>
            </a:pPr>
            <a:r>
              <a:rPr lang="en-US" sz="2400" b="1" dirty="0" err="1" smtClean="0">
                <a:solidFill>
                  <a:srgbClr val="FF0000"/>
                </a:solidFill>
              </a:rPr>
              <a:t>Jowar</a:t>
            </a:r>
            <a:r>
              <a:rPr lang="en-US" sz="2400" dirty="0" smtClean="0"/>
              <a:t>; </a:t>
            </a:r>
            <a:r>
              <a:rPr lang="en-US" sz="2400" i="1" dirty="0" smtClean="0"/>
              <a:t>Sorghum</a:t>
            </a:r>
            <a:r>
              <a:rPr lang="en-US" sz="2400" dirty="0" smtClean="0"/>
              <a:t> </a:t>
            </a:r>
            <a:r>
              <a:rPr lang="en-US" sz="2400" i="1" dirty="0" err="1" smtClean="0"/>
              <a:t>vulgare</a:t>
            </a:r>
            <a:r>
              <a:rPr lang="en-US" sz="2400" dirty="0" smtClean="0"/>
              <a:t> </a:t>
            </a:r>
            <a:r>
              <a:rPr lang="en-US" sz="1800" dirty="0" smtClean="0"/>
              <a:t>Pers</a:t>
            </a:r>
            <a:r>
              <a:rPr lang="en-US" sz="2400" dirty="0" smtClean="0"/>
              <a:t>.</a:t>
            </a:r>
          </a:p>
          <a:p>
            <a:pPr>
              <a:buNone/>
            </a:pPr>
            <a:endParaRPr lang="en-US" sz="2400" dirty="0" smtClean="0"/>
          </a:p>
          <a:p>
            <a:pPr>
              <a:buNone/>
            </a:pPr>
            <a:r>
              <a:rPr lang="en-US" sz="2400" b="1" dirty="0" smtClean="0">
                <a:solidFill>
                  <a:srgbClr val="FF0000"/>
                </a:solidFill>
              </a:rPr>
              <a:t>Maize</a:t>
            </a:r>
            <a:r>
              <a:rPr lang="en-US" sz="2400" dirty="0" smtClean="0"/>
              <a:t>: </a:t>
            </a:r>
            <a:r>
              <a:rPr lang="en-US" sz="2400" i="1" dirty="0" err="1" smtClean="0"/>
              <a:t>Zea</a:t>
            </a:r>
            <a:r>
              <a:rPr lang="en-US" sz="2400" dirty="0" smtClean="0"/>
              <a:t> </a:t>
            </a:r>
            <a:r>
              <a:rPr lang="en-US" sz="2400" i="1" dirty="0" smtClean="0"/>
              <a:t>maize</a:t>
            </a:r>
            <a:r>
              <a:rPr lang="en-US" sz="2400" dirty="0" smtClean="0"/>
              <a:t> </a:t>
            </a:r>
            <a:r>
              <a:rPr lang="en-US" sz="1800" dirty="0" smtClean="0"/>
              <a:t>Linn</a:t>
            </a:r>
            <a:r>
              <a:rPr lang="en-US" sz="2400" dirty="0" smtClean="0"/>
              <a:t>.</a:t>
            </a:r>
          </a:p>
          <a:p>
            <a:pPr>
              <a:buNone/>
            </a:pPr>
            <a:endParaRPr lang="en-US" sz="2400" dirty="0" smtClean="0"/>
          </a:p>
          <a:p>
            <a:pPr>
              <a:buNone/>
            </a:pPr>
            <a:r>
              <a:rPr lang="en-US" sz="2400" b="1" dirty="0" smtClean="0">
                <a:solidFill>
                  <a:srgbClr val="FF0000"/>
                </a:solidFill>
              </a:rPr>
              <a:t>Barley</a:t>
            </a:r>
            <a:r>
              <a:rPr lang="en-US" sz="2400" dirty="0" smtClean="0"/>
              <a:t>: </a:t>
            </a:r>
            <a:r>
              <a:rPr lang="en-US" sz="2400" i="1" dirty="0" err="1" smtClean="0"/>
              <a:t>Hordium</a:t>
            </a:r>
            <a:r>
              <a:rPr lang="en-US" sz="2400" dirty="0" smtClean="0"/>
              <a:t> </a:t>
            </a:r>
            <a:r>
              <a:rPr lang="en-US" sz="2400" i="1" dirty="0" err="1" smtClean="0"/>
              <a:t>vulgare</a:t>
            </a:r>
            <a:r>
              <a:rPr lang="en-US" sz="2400" dirty="0" smtClean="0"/>
              <a:t> </a:t>
            </a:r>
            <a:r>
              <a:rPr lang="en-US" sz="1800" dirty="0" err="1" smtClean="0"/>
              <a:t>linn</a:t>
            </a:r>
            <a:r>
              <a:rPr lang="en-US" sz="2400" dirty="0" smtClean="0"/>
              <a:t>.</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indent="114300">
              <a:buNone/>
            </a:pPr>
            <a:r>
              <a:rPr lang="en-US" sz="2400" b="1" dirty="0" err="1" smtClean="0">
                <a:solidFill>
                  <a:srgbClr val="FF0000"/>
                </a:solidFill>
              </a:rPr>
              <a:t>Bajara</a:t>
            </a:r>
            <a:r>
              <a:rPr lang="en-US" sz="2400" dirty="0" smtClean="0"/>
              <a:t>: </a:t>
            </a:r>
            <a:r>
              <a:rPr lang="en-US" sz="2400" i="1" dirty="0" err="1" smtClean="0"/>
              <a:t>Pennisetum</a:t>
            </a:r>
            <a:r>
              <a:rPr lang="en-US" sz="2400" dirty="0" smtClean="0"/>
              <a:t> </a:t>
            </a:r>
            <a:r>
              <a:rPr lang="en-US" sz="2400" i="1" dirty="0" err="1" smtClean="0"/>
              <a:t>typhoides</a:t>
            </a:r>
            <a:r>
              <a:rPr lang="en-US" sz="2400" dirty="0" smtClean="0"/>
              <a:t> </a:t>
            </a:r>
          </a:p>
          <a:p>
            <a:pPr indent="114300">
              <a:buNone/>
            </a:pPr>
            <a:endParaRPr lang="en-US" sz="2400" dirty="0" smtClean="0"/>
          </a:p>
          <a:p>
            <a:pPr indent="114300">
              <a:buNone/>
            </a:pPr>
            <a:r>
              <a:rPr lang="en-US" sz="2400" b="1" dirty="0" smtClean="0">
                <a:solidFill>
                  <a:srgbClr val="FF0000"/>
                </a:solidFill>
              </a:rPr>
              <a:t>Oat</a:t>
            </a:r>
            <a:r>
              <a:rPr lang="en-US" sz="2400" dirty="0" smtClean="0"/>
              <a:t>: </a:t>
            </a:r>
            <a:r>
              <a:rPr lang="en-US" sz="2400" i="1" dirty="0" err="1" smtClean="0"/>
              <a:t>Avena</a:t>
            </a:r>
            <a:r>
              <a:rPr lang="en-US" sz="2400" dirty="0" smtClean="0"/>
              <a:t> </a:t>
            </a:r>
            <a:r>
              <a:rPr lang="en-US" sz="2400" i="1" dirty="0" smtClean="0"/>
              <a:t>sativa</a:t>
            </a:r>
            <a:r>
              <a:rPr lang="en-US" sz="2400" dirty="0" smtClean="0"/>
              <a:t> </a:t>
            </a:r>
          </a:p>
          <a:p>
            <a:pPr indent="114300">
              <a:buNone/>
            </a:pPr>
            <a:endParaRPr lang="en-US" sz="2400" dirty="0" smtClean="0"/>
          </a:p>
          <a:p>
            <a:pPr indent="114300">
              <a:buNone/>
            </a:pPr>
            <a:r>
              <a:rPr lang="en-US" sz="2400" b="1" dirty="0" err="1" smtClean="0">
                <a:solidFill>
                  <a:srgbClr val="FF0000"/>
                </a:solidFill>
              </a:rPr>
              <a:t>Rai</a:t>
            </a:r>
            <a:r>
              <a:rPr lang="en-US" sz="2400" dirty="0" smtClean="0"/>
              <a:t>: </a:t>
            </a:r>
            <a:r>
              <a:rPr lang="en-US" sz="2400" i="1" dirty="0" err="1" smtClean="0"/>
              <a:t>Secale</a:t>
            </a:r>
            <a:r>
              <a:rPr lang="en-US" sz="2400" dirty="0" smtClean="0"/>
              <a:t> </a:t>
            </a:r>
            <a:r>
              <a:rPr lang="en-US" sz="2400" i="1" dirty="0" err="1" smtClean="0"/>
              <a:t>cereale</a:t>
            </a:r>
            <a:endParaRPr lang="en-US" sz="2400" i="1" dirty="0" smtClean="0"/>
          </a:p>
          <a:p>
            <a:pPr indent="114300">
              <a:buNone/>
            </a:pPr>
            <a:endParaRPr lang="en-US" sz="2400" dirty="0" smtClean="0"/>
          </a:p>
          <a:p>
            <a:pPr indent="114300">
              <a:buNone/>
            </a:pPr>
            <a:r>
              <a:rPr lang="en-US" sz="2400" b="1" dirty="0" err="1" smtClean="0">
                <a:solidFill>
                  <a:srgbClr val="FF0000"/>
                </a:solidFill>
              </a:rPr>
              <a:t>Banti</a:t>
            </a:r>
            <a:r>
              <a:rPr lang="en-US" sz="2400" dirty="0" smtClean="0"/>
              <a:t>: </a:t>
            </a:r>
            <a:r>
              <a:rPr lang="en-US" sz="2400" i="1" dirty="0" err="1" smtClean="0"/>
              <a:t>Echinochloa</a:t>
            </a:r>
            <a:r>
              <a:rPr lang="en-US" sz="2400" dirty="0" smtClean="0"/>
              <a:t> </a:t>
            </a:r>
            <a:r>
              <a:rPr lang="en-US" sz="2400" i="1" dirty="0" err="1" smtClean="0"/>
              <a:t>stagnina</a:t>
            </a:r>
            <a:endParaRPr lang="en-US" sz="2400" i="1" dirty="0" smtClean="0"/>
          </a:p>
          <a:p>
            <a:pPr indent="114300">
              <a:buNone/>
            </a:pPr>
            <a:endParaRPr lang="en-US" sz="2400" dirty="0" smtClean="0"/>
          </a:p>
          <a:p>
            <a:pPr indent="114300">
              <a:buNone/>
            </a:pPr>
            <a:r>
              <a:rPr lang="en-US" sz="2400" b="1" dirty="0" err="1" smtClean="0">
                <a:solidFill>
                  <a:srgbClr val="FF0000"/>
                </a:solidFill>
              </a:rPr>
              <a:t>Samo</a:t>
            </a:r>
            <a:r>
              <a:rPr lang="en-US" sz="2400" dirty="0" smtClean="0"/>
              <a:t>: E. </a:t>
            </a:r>
            <a:r>
              <a:rPr lang="en-US" sz="2400" i="1" dirty="0" err="1" smtClean="0"/>
              <a:t>colonum</a:t>
            </a:r>
            <a:endParaRPr lang="en-US" sz="2400" i="1" dirty="0" smtClean="0"/>
          </a:p>
          <a:p>
            <a:pPr indent="114300">
              <a:buNone/>
            </a:pPr>
            <a:endParaRPr lang="en-US" sz="2400" dirty="0" smtClean="0"/>
          </a:p>
          <a:p>
            <a:pPr indent="114300">
              <a:buNone/>
            </a:pPr>
            <a:r>
              <a:rPr lang="en-US" sz="2400" b="1" dirty="0" err="1" smtClean="0">
                <a:solidFill>
                  <a:srgbClr val="FF0000"/>
                </a:solidFill>
              </a:rPr>
              <a:t>Morayo</a:t>
            </a:r>
            <a:r>
              <a:rPr lang="en-US" sz="2400" dirty="0" smtClean="0"/>
              <a:t>: E. </a:t>
            </a:r>
            <a:r>
              <a:rPr lang="en-US" sz="2400" i="1" dirty="0" err="1" smtClean="0"/>
              <a:t>crusgalli</a:t>
            </a:r>
            <a:endParaRPr lang="en-US" sz="24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82594"/>
          </a:xfrm>
        </p:spPr>
        <p:txBody>
          <a:bodyPr>
            <a:normAutofit fontScale="90000"/>
          </a:bodyPr>
          <a:lstStyle/>
          <a:p>
            <a:r>
              <a:rPr lang="en-US" b="1" dirty="0" smtClean="0">
                <a:solidFill>
                  <a:srgbClr val="FF0000"/>
                </a:solidFill>
              </a:rPr>
              <a:t>B. Pulses</a:t>
            </a:r>
            <a:endParaRPr lang="en-US" b="1" dirty="0"/>
          </a:p>
        </p:txBody>
      </p:sp>
      <p:sp>
        <p:nvSpPr>
          <p:cNvPr id="3" name="Content Placeholder 2"/>
          <p:cNvSpPr>
            <a:spLocks noGrp="1"/>
          </p:cNvSpPr>
          <p:nvPr>
            <p:ph idx="1"/>
          </p:nvPr>
        </p:nvSpPr>
        <p:spPr>
          <a:xfrm>
            <a:off x="457200" y="857232"/>
            <a:ext cx="8229600" cy="5268931"/>
          </a:xfrm>
        </p:spPr>
        <p:txBody>
          <a:bodyPr/>
          <a:lstStyle/>
          <a:p>
            <a:endParaRPr lang="en-US" dirty="0" smtClean="0"/>
          </a:p>
          <a:p>
            <a:endParaRPr lang="en-US" dirty="0" smtClean="0"/>
          </a:p>
          <a:p>
            <a:r>
              <a:rPr lang="en-US" dirty="0" smtClean="0"/>
              <a:t>Majority plants from family </a:t>
            </a:r>
            <a:r>
              <a:rPr lang="en-US" dirty="0" err="1" smtClean="0"/>
              <a:t>L</a:t>
            </a:r>
            <a:r>
              <a:rPr lang="en-US" dirty="0" err="1" smtClean="0"/>
              <a:t>eguminoceae</a:t>
            </a:r>
            <a:endParaRPr lang="en-US" dirty="0" smtClean="0"/>
          </a:p>
          <a:p>
            <a:r>
              <a:rPr lang="en-US" dirty="0" smtClean="0"/>
              <a:t>Sub family </a:t>
            </a:r>
            <a:r>
              <a:rPr lang="en-US" dirty="0" err="1" smtClean="0"/>
              <a:t>Fabeceae</a:t>
            </a:r>
            <a:r>
              <a:rPr lang="en-US" dirty="0" smtClean="0"/>
              <a:t> (</a:t>
            </a:r>
            <a:r>
              <a:rPr lang="en-US" dirty="0" err="1" smtClean="0"/>
              <a:t>papilionaceae</a:t>
            </a:r>
            <a:r>
              <a:rPr lang="en-US" dirty="0" smtClean="0"/>
              <a:t>)</a:t>
            </a:r>
          </a:p>
          <a:p>
            <a:r>
              <a:rPr lang="en-US" dirty="0" smtClean="0"/>
              <a:t>High amount of protein </a:t>
            </a:r>
          </a:p>
          <a:p>
            <a:r>
              <a:rPr lang="en-US" dirty="0" smtClean="0"/>
              <a:t>Plant containing  root nodules having bacteria</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r>
              <a:rPr lang="en-US" dirty="0" smtClean="0"/>
              <a:t>Pigeon pea (</a:t>
            </a:r>
            <a:r>
              <a:rPr lang="en-US" dirty="0" err="1" smtClean="0"/>
              <a:t>tur</a:t>
            </a:r>
            <a:r>
              <a:rPr lang="en-US" dirty="0" smtClean="0"/>
              <a:t>)- </a:t>
            </a:r>
            <a:r>
              <a:rPr lang="en-US" i="1" dirty="0" err="1" smtClean="0">
                <a:solidFill>
                  <a:srgbClr val="FF0000"/>
                </a:solidFill>
              </a:rPr>
              <a:t>Cajanus</a:t>
            </a:r>
            <a:r>
              <a:rPr lang="en-US" dirty="0" smtClean="0"/>
              <a:t> </a:t>
            </a:r>
            <a:r>
              <a:rPr lang="en-US" i="1" dirty="0" err="1" smtClean="0">
                <a:solidFill>
                  <a:srgbClr val="FF0000"/>
                </a:solidFill>
              </a:rPr>
              <a:t>cajan</a:t>
            </a:r>
            <a:endParaRPr lang="en-US" i="1" dirty="0" smtClean="0">
              <a:solidFill>
                <a:srgbClr val="FF0000"/>
              </a:solidFill>
            </a:endParaRPr>
          </a:p>
          <a:p>
            <a:r>
              <a:rPr lang="en-US" dirty="0" smtClean="0"/>
              <a:t>Chick pea (gram) – </a:t>
            </a:r>
            <a:r>
              <a:rPr lang="en-US" i="1" dirty="0" err="1" smtClean="0">
                <a:solidFill>
                  <a:srgbClr val="FF0000"/>
                </a:solidFill>
              </a:rPr>
              <a:t>Cicer</a:t>
            </a:r>
            <a:r>
              <a:rPr lang="en-US" dirty="0" smtClean="0"/>
              <a:t> </a:t>
            </a:r>
            <a:r>
              <a:rPr lang="en-US" i="1" dirty="0" err="1" smtClean="0">
                <a:solidFill>
                  <a:srgbClr val="FF0000"/>
                </a:solidFill>
              </a:rPr>
              <a:t>arietinum</a:t>
            </a:r>
            <a:endParaRPr lang="en-US" i="1" dirty="0" smtClean="0">
              <a:solidFill>
                <a:srgbClr val="FF0000"/>
              </a:solidFill>
            </a:endParaRPr>
          </a:p>
          <a:p>
            <a:r>
              <a:rPr lang="en-US" dirty="0" smtClean="0"/>
              <a:t>Garden pea (pea) – </a:t>
            </a:r>
            <a:r>
              <a:rPr lang="en-US" i="1" dirty="0" err="1" smtClean="0">
                <a:solidFill>
                  <a:srgbClr val="FF0000"/>
                </a:solidFill>
              </a:rPr>
              <a:t>P</a:t>
            </a:r>
            <a:r>
              <a:rPr lang="en-US" i="1" dirty="0" err="1" smtClean="0">
                <a:solidFill>
                  <a:srgbClr val="FF0000"/>
                </a:solidFill>
              </a:rPr>
              <a:t>isum</a:t>
            </a:r>
            <a:r>
              <a:rPr lang="en-US" dirty="0" smtClean="0"/>
              <a:t> </a:t>
            </a:r>
            <a:r>
              <a:rPr lang="en-US" i="1" dirty="0" err="1" smtClean="0">
                <a:solidFill>
                  <a:srgbClr val="FF0000"/>
                </a:solidFill>
              </a:rPr>
              <a:t>sativum</a:t>
            </a:r>
            <a:endParaRPr lang="en-US" i="1" dirty="0" smtClean="0">
              <a:solidFill>
                <a:srgbClr val="FF0000"/>
              </a:solidFill>
            </a:endParaRPr>
          </a:p>
          <a:p>
            <a:r>
              <a:rPr lang="en-US" dirty="0" smtClean="0"/>
              <a:t> Soya bean – </a:t>
            </a:r>
            <a:r>
              <a:rPr lang="en-US" i="1" dirty="0" err="1" smtClean="0">
                <a:solidFill>
                  <a:srgbClr val="FF0000"/>
                </a:solidFill>
              </a:rPr>
              <a:t>Glycine</a:t>
            </a:r>
            <a:r>
              <a:rPr lang="en-US" dirty="0" smtClean="0"/>
              <a:t> </a:t>
            </a:r>
            <a:r>
              <a:rPr lang="en-US" i="1" dirty="0" smtClean="0">
                <a:solidFill>
                  <a:srgbClr val="FF0000"/>
                </a:solidFill>
              </a:rPr>
              <a:t>max</a:t>
            </a:r>
          </a:p>
          <a:p>
            <a:r>
              <a:rPr lang="en-US" dirty="0" smtClean="0"/>
              <a:t>Lablab – </a:t>
            </a:r>
            <a:r>
              <a:rPr lang="en-US" i="1" dirty="0" err="1" smtClean="0">
                <a:solidFill>
                  <a:srgbClr val="FF0000"/>
                </a:solidFill>
              </a:rPr>
              <a:t>Dolichos</a:t>
            </a:r>
            <a:r>
              <a:rPr lang="en-US" dirty="0" smtClean="0"/>
              <a:t> </a:t>
            </a:r>
            <a:r>
              <a:rPr lang="en-US" i="1" dirty="0" smtClean="0">
                <a:solidFill>
                  <a:srgbClr val="FF0000"/>
                </a:solidFill>
              </a:rPr>
              <a:t>lablab</a:t>
            </a:r>
          </a:p>
          <a:p>
            <a:r>
              <a:rPr lang="en-US" dirty="0" smtClean="0"/>
              <a:t>Lentil- </a:t>
            </a:r>
            <a:r>
              <a:rPr lang="en-US" i="1" dirty="0" smtClean="0">
                <a:solidFill>
                  <a:srgbClr val="FF0000"/>
                </a:solidFill>
              </a:rPr>
              <a:t>Lens</a:t>
            </a:r>
            <a:r>
              <a:rPr lang="en-US" dirty="0" smtClean="0"/>
              <a:t> </a:t>
            </a:r>
            <a:r>
              <a:rPr lang="en-US" i="1" dirty="0" err="1" smtClean="0">
                <a:solidFill>
                  <a:srgbClr val="FF0000"/>
                </a:solidFill>
              </a:rPr>
              <a:t>esculenta</a:t>
            </a:r>
            <a:endParaRPr lang="en-US" dirty="0" smtClean="0">
              <a:solidFill>
                <a:srgbClr val="FF0000"/>
              </a:solidFill>
            </a:endParaRPr>
          </a:p>
          <a:p>
            <a:r>
              <a:rPr lang="en-US" dirty="0" smtClean="0"/>
              <a:t>Green gram - </a:t>
            </a:r>
            <a:r>
              <a:rPr lang="en-US" dirty="0" err="1" smtClean="0">
                <a:solidFill>
                  <a:srgbClr val="FF0000"/>
                </a:solidFill>
              </a:rPr>
              <a:t>Vigna</a:t>
            </a:r>
            <a:r>
              <a:rPr lang="en-US" dirty="0" smtClean="0"/>
              <a:t> </a:t>
            </a:r>
            <a:r>
              <a:rPr lang="en-US" dirty="0" err="1" smtClean="0">
                <a:solidFill>
                  <a:srgbClr val="FF0000"/>
                </a:solidFill>
              </a:rPr>
              <a:t>radiata</a:t>
            </a:r>
            <a:endParaRPr lang="en-US" dirty="0" smtClean="0">
              <a:solidFill>
                <a:srgbClr val="FF0000"/>
              </a:solidFill>
            </a:endParaRPr>
          </a:p>
          <a:p>
            <a:r>
              <a:rPr lang="en-US" dirty="0" smtClean="0"/>
              <a:t>Black</a:t>
            </a:r>
            <a:r>
              <a:rPr lang="en-US" i="1" dirty="0" smtClean="0"/>
              <a:t> </a:t>
            </a:r>
            <a:r>
              <a:rPr lang="en-US" dirty="0" smtClean="0"/>
              <a:t>gram</a:t>
            </a:r>
            <a:r>
              <a:rPr lang="en-US" i="1" dirty="0" smtClean="0"/>
              <a:t> - </a:t>
            </a:r>
            <a:r>
              <a:rPr lang="en-US" dirty="0" err="1" smtClean="0">
                <a:solidFill>
                  <a:srgbClr val="FF0000"/>
                </a:solidFill>
              </a:rPr>
              <a:t>Phaseolus</a:t>
            </a:r>
            <a:r>
              <a:rPr lang="en-US" dirty="0" smtClean="0"/>
              <a:t> </a:t>
            </a:r>
            <a:r>
              <a:rPr lang="en-US" dirty="0" err="1" smtClean="0">
                <a:solidFill>
                  <a:srgbClr val="FF0000"/>
                </a:solidFill>
              </a:rPr>
              <a:t>mungo</a:t>
            </a:r>
            <a:endParaRPr lang="en-US" dirty="0" smtClean="0">
              <a:solidFill>
                <a:srgbClr val="FF0000"/>
              </a:solidFill>
            </a:endParaRPr>
          </a:p>
          <a:p>
            <a:r>
              <a:rPr lang="en-US" dirty="0" smtClean="0"/>
              <a:t>Moth</a:t>
            </a:r>
            <a:r>
              <a:rPr lang="en-US" i="1" dirty="0" smtClean="0"/>
              <a:t> </a:t>
            </a:r>
            <a:r>
              <a:rPr lang="en-US" dirty="0" smtClean="0"/>
              <a:t>bean</a:t>
            </a:r>
            <a:r>
              <a:rPr lang="en-US" i="1" dirty="0" smtClean="0"/>
              <a:t> - </a:t>
            </a:r>
            <a:r>
              <a:rPr lang="en-US" i="1" dirty="0" smtClean="0">
                <a:solidFill>
                  <a:srgbClr val="FF0000"/>
                </a:solidFill>
              </a:rPr>
              <a:t>P.</a:t>
            </a:r>
            <a:r>
              <a:rPr lang="en-US" i="1" dirty="0" smtClean="0"/>
              <a:t> </a:t>
            </a:r>
            <a:r>
              <a:rPr lang="en-US" i="1" dirty="0" err="1" smtClean="0">
                <a:solidFill>
                  <a:srgbClr val="FF0000"/>
                </a:solidFill>
              </a:rPr>
              <a:t>aconitiolius</a:t>
            </a:r>
            <a:endParaRPr lang="en-US" i="1" dirty="0" smtClean="0">
              <a:solidFill>
                <a:srgbClr val="FF0000"/>
              </a:solidFill>
            </a:endParaRPr>
          </a:p>
          <a:p>
            <a:r>
              <a:rPr lang="en-US" dirty="0" smtClean="0"/>
              <a:t>Caw pea – </a:t>
            </a:r>
            <a:r>
              <a:rPr lang="en-US" dirty="0" err="1" smtClean="0">
                <a:solidFill>
                  <a:srgbClr val="FF0000"/>
                </a:solidFill>
              </a:rPr>
              <a:t>Vigna</a:t>
            </a:r>
            <a:r>
              <a:rPr lang="en-US" dirty="0" smtClean="0"/>
              <a:t> </a:t>
            </a:r>
            <a:r>
              <a:rPr lang="en-US" dirty="0" err="1" smtClean="0">
                <a:solidFill>
                  <a:srgbClr val="FF0000"/>
                </a:solidFill>
              </a:rPr>
              <a:t>ungulculata</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 Dry </a:t>
            </a:r>
            <a:r>
              <a:rPr lang="en-US" b="1" dirty="0" smtClean="0">
                <a:solidFill>
                  <a:srgbClr val="FF0000"/>
                </a:solidFill>
              </a:rPr>
              <a:t>fruits</a:t>
            </a:r>
            <a:endParaRPr lang="en-US" b="1" dirty="0"/>
          </a:p>
        </p:txBody>
      </p:sp>
      <p:sp>
        <p:nvSpPr>
          <p:cNvPr id="3" name="Content Placeholder 2"/>
          <p:cNvSpPr>
            <a:spLocks noGrp="1"/>
          </p:cNvSpPr>
          <p:nvPr>
            <p:ph idx="1"/>
          </p:nvPr>
        </p:nvSpPr>
        <p:spPr/>
        <p:txBody>
          <a:bodyPr>
            <a:normAutofit/>
          </a:bodyPr>
          <a:lstStyle/>
          <a:p>
            <a:r>
              <a:rPr lang="en-US" dirty="0" smtClean="0"/>
              <a:t>Hard fruits,</a:t>
            </a:r>
          </a:p>
          <a:p>
            <a:r>
              <a:rPr lang="en-US" dirty="0" smtClean="0"/>
              <a:t>High amount of oil- lipids</a:t>
            </a:r>
          </a:p>
          <a:p>
            <a:r>
              <a:rPr lang="en-US" dirty="0" smtClean="0"/>
              <a:t>Used after drying</a:t>
            </a:r>
          </a:p>
          <a:p>
            <a:pPr lvl="3"/>
            <a:r>
              <a:rPr lang="en-US" sz="2800" dirty="0" smtClean="0"/>
              <a:t>Water nut – </a:t>
            </a:r>
            <a:r>
              <a:rPr lang="en-US" sz="2800" i="1" dirty="0" err="1" smtClean="0">
                <a:solidFill>
                  <a:srgbClr val="FF0000"/>
                </a:solidFill>
              </a:rPr>
              <a:t>Trapa</a:t>
            </a:r>
            <a:r>
              <a:rPr lang="en-US" sz="2800" dirty="0" smtClean="0"/>
              <a:t> </a:t>
            </a:r>
            <a:r>
              <a:rPr lang="en-US" sz="2800" i="1" dirty="0" err="1" smtClean="0">
                <a:solidFill>
                  <a:srgbClr val="FF0000"/>
                </a:solidFill>
              </a:rPr>
              <a:t>bispinosa</a:t>
            </a:r>
            <a:endParaRPr lang="en-US" sz="2800" i="1" dirty="0" smtClean="0">
              <a:solidFill>
                <a:srgbClr val="FF0000"/>
              </a:solidFill>
            </a:endParaRPr>
          </a:p>
          <a:p>
            <a:pPr lvl="3"/>
            <a:r>
              <a:rPr lang="en-US" sz="2800" dirty="0" smtClean="0"/>
              <a:t>Almond – </a:t>
            </a:r>
            <a:r>
              <a:rPr lang="en-US" sz="2800" i="1" dirty="0" err="1" smtClean="0">
                <a:solidFill>
                  <a:srgbClr val="FF0000"/>
                </a:solidFill>
              </a:rPr>
              <a:t>Prunus</a:t>
            </a:r>
            <a:r>
              <a:rPr lang="en-US" sz="2800" dirty="0" smtClean="0"/>
              <a:t> </a:t>
            </a:r>
            <a:r>
              <a:rPr lang="en-US" sz="2800" i="1" dirty="0" err="1" smtClean="0">
                <a:solidFill>
                  <a:srgbClr val="FF0000"/>
                </a:solidFill>
              </a:rPr>
              <a:t>amygdalus</a:t>
            </a:r>
            <a:endParaRPr lang="en-US" sz="2800" i="1" dirty="0" smtClean="0">
              <a:solidFill>
                <a:srgbClr val="FF0000"/>
              </a:solidFill>
            </a:endParaRPr>
          </a:p>
          <a:p>
            <a:pPr lvl="3"/>
            <a:r>
              <a:rPr lang="en-US" sz="2800" dirty="0" smtClean="0"/>
              <a:t>Green almond – </a:t>
            </a:r>
            <a:r>
              <a:rPr lang="en-US" sz="2800" i="1" dirty="0" err="1" smtClean="0">
                <a:solidFill>
                  <a:srgbClr val="FF0000"/>
                </a:solidFill>
              </a:rPr>
              <a:t>Pistacia</a:t>
            </a:r>
            <a:r>
              <a:rPr lang="en-US" sz="2800" dirty="0" smtClean="0"/>
              <a:t> </a:t>
            </a:r>
            <a:r>
              <a:rPr lang="en-US" sz="2800" i="1" dirty="0" err="1" smtClean="0">
                <a:solidFill>
                  <a:srgbClr val="FF0000"/>
                </a:solidFill>
              </a:rPr>
              <a:t>vera</a:t>
            </a:r>
            <a:endParaRPr lang="en-US" sz="2800" i="1" dirty="0" smtClean="0">
              <a:solidFill>
                <a:srgbClr val="FF0000"/>
              </a:solidFill>
            </a:endParaRPr>
          </a:p>
          <a:p>
            <a:pPr lvl="3"/>
            <a:r>
              <a:rPr lang="en-US" sz="2800" dirty="0" smtClean="0"/>
              <a:t>Cashew nut – </a:t>
            </a:r>
            <a:r>
              <a:rPr lang="en-US" sz="2800" i="1" dirty="0" err="1" smtClean="0">
                <a:solidFill>
                  <a:srgbClr val="FF0000"/>
                </a:solidFill>
              </a:rPr>
              <a:t>Anacardium</a:t>
            </a:r>
            <a:r>
              <a:rPr lang="en-US" sz="2800" dirty="0" smtClean="0"/>
              <a:t> </a:t>
            </a:r>
            <a:r>
              <a:rPr lang="en-US" sz="2800" i="1" dirty="0" err="1" smtClean="0">
                <a:solidFill>
                  <a:srgbClr val="FF0000"/>
                </a:solidFill>
              </a:rPr>
              <a:t>occidentale</a:t>
            </a:r>
            <a:r>
              <a:rPr lang="en-US" sz="2800" dirty="0" smtClean="0"/>
              <a:t> </a:t>
            </a:r>
          </a:p>
          <a:p>
            <a:pPr lvl="3"/>
            <a:r>
              <a:rPr lang="en-US" sz="2800" dirty="0" smtClean="0"/>
              <a:t>Wall nut – </a:t>
            </a:r>
            <a:r>
              <a:rPr lang="en-US" sz="2800" i="1" dirty="0" err="1" smtClean="0">
                <a:solidFill>
                  <a:srgbClr val="FF0000"/>
                </a:solidFill>
              </a:rPr>
              <a:t>Juglans</a:t>
            </a:r>
            <a:r>
              <a:rPr lang="en-US" sz="2800" dirty="0" smtClean="0"/>
              <a:t> </a:t>
            </a:r>
            <a:r>
              <a:rPr lang="en-US" sz="2800" i="1" dirty="0" err="1" smtClean="0">
                <a:solidFill>
                  <a:srgbClr val="FF0000"/>
                </a:solidFill>
              </a:rPr>
              <a:t>regia</a:t>
            </a:r>
            <a:r>
              <a:rPr lang="en-US" sz="2800" dirty="0" smtClean="0"/>
              <a:t> </a:t>
            </a:r>
            <a:endParaRPr lang="en-US" sz="2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396</Words>
  <Application>Microsoft Office PowerPoint</Application>
  <PresentationFormat>On-screen Show (4:3)</PresentationFormat>
  <Paragraphs>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Plants used as food </vt:lpstr>
      <vt:lpstr>Slide 2</vt:lpstr>
      <vt:lpstr>A. Cereal</vt:lpstr>
      <vt:lpstr>Slide 4</vt:lpstr>
      <vt:lpstr>B. Pulses</vt:lpstr>
      <vt:lpstr>Slide 6</vt:lpstr>
      <vt:lpstr>C. Dry fruits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muco</dc:title>
  <dc:creator>ABC</dc:creator>
  <cp:lastModifiedBy>ABC</cp:lastModifiedBy>
  <cp:revision>101</cp:revision>
  <dcterms:created xsi:type="dcterms:W3CDTF">2012-07-16T06:09:47Z</dcterms:created>
  <dcterms:modified xsi:type="dcterms:W3CDTF">2012-09-16T17:30:41Z</dcterms:modified>
</cp:coreProperties>
</file>